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Corbel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jaPFs8jdH7OD1b7AnaJOWUAEDfPA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Corbel-regular.fntdata"/><Relationship Id="rId23" Type="http://schemas.openxmlformats.org/officeDocument/2006/relationships/slide" Target="slides/slide18.xml"/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rbel-italic.fntdata"/><Relationship Id="rId25" Type="http://schemas.openxmlformats.org/officeDocument/2006/relationships/font" Target="fonts/Corbel-bold.fntdata"/><Relationship Id="rId28" Type="http://customschemas.google.com/relationships/presentationmetadata" Target="metadata"/><Relationship Id="rId27" Type="http://schemas.openxmlformats.org/officeDocument/2006/relationships/font" Target="fonts/Corbel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7" name="Shape 1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8" name="Google Shape;178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9" name="Google Shape;179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6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8" name="Google Shape;188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7" name="Google Shape;197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4" name="Shape 2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" name="Google Shape;205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6" name="Google Shape;206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3" name="Shape 2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4" name="Google Shape;214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5" name="Google Shape;215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2" name="Shape 2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3" name="Google Shape;223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4" name="Google Shape;22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1" name="Shape 2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2" name="Google Shape;232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3" name="Google Shape;233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9" name="Shape 2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0" name="Google Shape;240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1" name="Google Shape;241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8" name="Shape 2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9" name="Google Shape;249;g3af01ee9cfa_0_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0" name="Google Shape;250;g3af01ee9cfa_0_0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1" name="Google Shape;251;g3af01ee9cfa_0_0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5" name="Google Shape;115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2" name="Shape 1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" name="Google Shape;123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4" name="Google Shape;124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3" name="Google Shape;133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0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2" name="Google Shape;142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9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1" name="Google Shape;151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2" name="Google Shape;152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9" name="Shape 1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0" name="Google Shape;160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1" name="Google Shape;161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0" name="Google Shape;170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5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8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0.png"/><Relationship Id="rId3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2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59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20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/>
          <p:nvPr>
            <p:ph idx="1" type="body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26" name="Google Shape;26;p21"/>
          <p:cNvSpPr txBox="1"/>
          <p:nvPr>
            <p:ph idx="2" type="body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27" name="Google Shape;27;p21"/>
          <p:cNvSpPr txBox="1"/>
          <p:nvPr>
            <p:ph idx="3" type="body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2" type="body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4" name="Google Shape;44;p23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5" name="Google Shape;45;p23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4" name="Google Shape;54;p24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57" name="Google Shape;57;p24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/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3" name="Google Shape;63;p25"/>
          <p:cNvSpPr txBox="1"/>
          <p:nvPr>
            <p:ph idx="1" type="body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5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2" name="Google Shape;72;p26"/>
          <p:cNvSpPr/>
          <p:nvPr>
            <p:ph idx="2" type="chart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75" name="Google Shape;75;p26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s" showMasterSp="0">
  <p:cSld name="3 picture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/>
          <p:nvPr>
            <p:ph idx="2" type="pic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/>
          <p:nvPr>
            <p:ph idx="3" type="pic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/>
          <p:nvPr>
            <p:ph idx="4" type="pic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/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3" name="Google Shape;83;p27"/>
          <p:cNvSpPr txBox="1"/>
          <p:nvPr>
            <p:ph idx="1" type="body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5" type="body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27"/>
          <p:cNvSpPr txBox="1"/>
          <p:nvPr>
            <p:ph idx="6" type="body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92" name="Google Shape;92;p28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2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4.png"/><Relationship Id="rId4" Type="http://schemas.openxmlformats.org/officeDocument/2006/relationships/image" Target="../media/image16.png"/><Relationship Id="rId5" Type="http://schemas.openxmlformats.org/officeDocument/2006/relationships/image" Target="../media/image5.png"/><Relationship Id="rId6" Type="http://schemas.openxmlformats.org/officeDocument/2006/relationships/image" Target="../media/image6.png"/><Relationship Id="rId7" Type="http://schemas.openxmlformats.org/officeDocument/2006/relationships/image" Target="../media/image3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6.png"/><Relationship Id="rId4" Type="http://schemas.openxmlformats.org/officeDocument/2006/relationships/image" Target="../media/image21.png"/><Relationship Id="rId5" Type="http://schemas.openxmlformats.org/officeDocument/2006/relationships/image" Target="../media/image3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6.png"/><Relationship Id="rId4" Type="http://schemas.openxmlformats.org/officeDocument/2006/relationships/image" Target="../media/image27.png"/><Relationship Id="rId5" Type="http://schemas.openxmlformats.org/officeDocument/2006/relationships/image" Target="../media/image3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6.png"/><Relationship Id="rId4" Type="http://schemas.openxmlformats.org/officeDocument/2006/relationships/image" Target="../media/image18.png"/><Relationship Id="rId5" Type="http://schemas.openxmlformats.org/officeDocument/2006/relationships/image" Target="../media/image3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6.png"/><Relationship Id="rId4" Type="http://schemas.openxmlformats.org/officeDocument/2006/relationships/image" Target="../media/image27.png"/><Relationship Id="rId5" Type="http://schemas.openxmlformats.org/officeDocument/2006/relationships/image" Target="../media/image3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6.png"/><Relationship Id="rId4" Type="http://schemas.openxmlformats.org/officeDocument/2006/relationships/image" Target="../media/image24.png"/><Relationship Id="rId5" Type="http://schemas.openxmlformats.org/officeDocument/2006/relationships/image" Target="../media/image3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6.png"/><Relationship Id="rId4" Type="http://schemas.openxmlformats.org/officeDocument/2006/relationships/image" Target="../media/image25.png"/><Relationship Id="rId5" Type="http://schemas.openxmlformats.org/officeDocument/2006/relationships/image" Target="../media/image3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20.jpg"/><Relationship Id="rId4" Type="http://schemas.openxmlformats.org/officeDocument/2006/relationships/image" Target="../media/image6.png"/><Relationship Id="rId5" Type="http://schemas.openxmlformats.org/officeDocument/2006/relationships/image" Target="../media/image3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6.png"/><Relationship Id="rId4" Type="http://schemas.openxmlformats.org/officeDocument/2006/relationships/image" Target="../media/image3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Relationship Id="rId4" Type="http://schemas.openxmlformats.org/officeDocument/2006/relationships/image" Target="../media/image12.png"/><Relationship Id="rId5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6.png"/><Relationship Id="rId4" Type="http://schemas.openxmlformats.org/officeDocument/2006/relationships/image" Target="../media/image9.png"/><Relationship Id="rId5" Type="http://schemas.openxmlformats.org/officeDocument/2006/relationships/image" Target="../media/image3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6.png"/><Relationship Id="rId4" Type="http://schemas.openxmlformats.org/officeDocument/2006/relationships/image" Target="../media/image13.png"/><Relationship Id="rId5" Type="http://schemas.openxmlformats.org/officeDocument/2006/relationships/image" Target="../media/image3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Relationship Id="rId4" Type="http://schemas.openxmlformats.org/officeDocument/2006/relationships/image" Target="../media/image19.png"/><Relationship Id="rId5" Type="http://schemas.openxmlformats.org/officeDocument/2006/relationships/image" Target="../media/image3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6.png"/><Relationship Id="rId4" Type="http://schemas.openxmlformats.org/officeDocument/2006/relationships/image" Target="../media/image11.png"/><Relationship Id="rId5" Type="http://schemas.openxmlformats.org/officeDocument/2006/relationships/image" Target="../media/image3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6.png"/><Relationship Id="rId4" Type="http://schemas.openxmlformats.org/officeDocument/2006/relationships/image" Target="../media/image22.png"/><Relationship Id="rId5" Type="http://schemas.openxmlformats.org/officeDocument/2006/relationships/image" Target="../media/image3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6.png"/><Relationship Id="rId4" Type="http://schemas.openxmlformats.org/officeDocument/2006/relationships/image" Target="../media/image23.png"/><Relationship Id="rId5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>
            <p:ph type="title"/>
          </p:nvPr>
        </p:nvSpPr>
        <p:spPr>
          <a:xfrm>
            <a:off x="100" y="1182250"/>
            <a:ext cx="12192000" cy="32544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COMPETÊNCIA – COMUNICAÇÃO</a:t>
            </a:r>
            <a:endParaRPr/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103" name="Google Shape;10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419052" y="718271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 title="transferir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680450" y="57657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81" name="Google Shape;181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2" name="Google Shape;182;p10"/>
          <p:cNvSpPr txBox="1"/>
          <p:nvPr/>
        </p:nvSpPr>
        <p:spPr>
          <a:xfrm>
            <a:off x="918551" y="1956100"/>
            <a:ext cx="5761500" cy="15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ESTILO PASSIVO-AGRESSIVO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⚪ Parece cooperativo, mas manifesta raiva escondida através de sarcasmo, atrasos ou evitamento.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🗨️ Exemplo: “Claro, eu faço… um dia.”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3" name="Google Shape;183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06639" y="1241774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4" name="Google Shape;184;p10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5" name="Google Shape;185;p10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9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0" name="Google Shape;190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1" name="Google Shape;191;p11"/>
          <p:cNvSpPr txBox="1"/>
          <p:nvPr/>
        </p:nvSpPr>
        <p:spPr>
          <a:xfrm>
            <a:off x="925351" y="1790602"/>
            <a:ext cx="6172200" cy="18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PORQUE A ASSERTIVIDADE É IMPORTANTE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Define limites saudáveis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Constrói respeito mútuo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Aumenta a confiança e a clareza emocional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Incentiva a colaboração e o feedback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2" name="Google Shape;192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67649" y="1784717"/>
            <a:ext cx="4699000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93" name="Google Shape;193;p11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4" name="Google Shape;194;p11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9" name="Google Shape;199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0" name="Google Shape;200;p12"/>
          <p:cNvSpPr txBox="1"/>
          <p:nvPr/>
        </p:nvSpPr>
        <p:spPr>
          <a:xfrm>
            <a:off x="698267" y="1684322"/>
            <a:ext cx="61722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ESCUTA ATIVA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Ouvir não é esperar para falar - é estar presente.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✅ Focar em quem está a falar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✅ Evitar interromper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✅ Refletir o que ouviste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✅ Validar sentimentos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1" name="Google Shape;201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94733" y="1366147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2" name="Google Shape;202;p12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3" name="Google Shape;203;p12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7" name="Shape 2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08" name="Google Shape;208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9" name="Google Shape;209;p13"/>
          <p:cNvSpPr txBox="1"/>
          <p:nvPr/>
        </p:nvSpPr>
        <p:spPr>
          <a:xfrm>
            <a:off x="961568" y="1882526"/>
            <a:ext cx="61722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BARREIRAS À COMUNICAÇÃO EFICAZ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Suposições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Interrupções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Sobrecarga emocional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Mau timing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Desconfiança ou conflitos passados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0" name="Google Shape;210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31432" y="1851275"/>
            <a:ext cx="4699000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211" name="Google Shape;211;p13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2" name="Google Shape;212;p1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6" name="Shape 2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17" name="Google Shape;217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8" name="Google Shape;218;p14"/>
          <p:cNvSpPr txBox="1"/>
          <p:nvPr/>
        </p:nvSpPr>
        <p:spPr>
          <a:xfrm>
            <a:off x="1065187" y="1911556"/>
            <a:ext cx="6172200" cy="18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COMUNICAÇÃO EM CONTEXTOS DE EQUIPA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Partilhar informação de forma transparente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Dar espaço para os outros falarem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Pedir esclarecimentos antes de reagir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Oferecer feedback de forma construtiva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9" name="Google Shape;219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27813" y="1911556"/>
            <a:ext cx="4699000" cy="2692400"/>
          </a:xfrm>
          <a:prstGeom prst="rect">
            <a:avLst/>
          </a:prstGeom>
          <a:noFill/>
          <a:ln>
            <a:noFill/>
          </a:ln>
        </p:spPr>
      </p:pic>
      <p:sp>
        <p:nvSpPr>
          <p:cNvPr id="220" name="Google Shape;220;p14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1" name="Google Shape;221;p1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5" name="Shape 2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26" name="Google Shape;22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27" name="Google Shape;227;p15"/>
          <p:cNvSpPr txBox="1"/>
          <p:nvPr/>
        </p:nvSpPr>
        <p:spPr>
          <a:xfrm>
            <a:off x="878460" y="1742328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COMUNICAÇÃO SOB STRESS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O stress pode causar: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Má interpretação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Tom defensivo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Excesso de partilha ou bloqueio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Práctica pausar, respirar e recentrar antes de falar.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8" name="Google Shape;228;p1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07077" y="1298208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29" name="Google Shape;229;p15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0" name="Google Shape;230;p1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4" name="Shape 2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35" name="Google Shape;235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6" name="Google Shape;236;p16"/>
          <p:cNvSpPr txBox="1"/>
          <p:nvPr/>
        </p:nvSpPr>
        <p:spPr>
          <a:xfrm>
            <a:off x="1535674" y="2209073"/>
            <a:ext cx="9155700" cy="17100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CONVLUSÕES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comunicação é uma competência, não apenas um hábito.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Pratica presença, empatia e clareza em cada conversa.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“</a:t>
            </a:r>
            <a:r>
              <a:rPr i="1" lang="es-ES" sz="1800">
                <a:latin typeface="Corbel"/>
                <a:ea typeface="Corbel"/>
                <a:cs typeface="Corbel"/>
                <a:sym typeface="Corbel"/>
              </a:rPr>
              <a:t>O maior problema na comunicação é a ilusão de que ela aconteceu.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” - George Bernard Shaw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7" name="Google Shape;237;p16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8" name="Google Shape;238;p16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2" name="Shape 2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3" name="Google Shape;243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244" name="Google Shape;244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45" name="Google Shape;245;p17"/>
          <p:cNvSpPr txBox="1"/>
          <p:nvPr/>
        </p:nvSpPr>
        <p:spPr>
          <a:xfrm>
            <a:off x="985837" y="2357438"/>
            <a:ext cx="75666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REFERÊNCIAS</a:t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Rosenberg, M. (2003).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Comunicação Não Violenta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. Puddle Dancer Press.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114300" lvl="0" marL="89999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    Brown, B. (2018).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 Coragem de Liderar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. Random House.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-2857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Goleman, D. (2006). </a:t>
            </a:r>
            <a:r>
              <a:rPr i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Inteligência Social.</a:t>
            </a: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Bantam Books.</a:t>
            </a:r>
            <a:endParaRPr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46" name="Google Shape;246;p17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47" name="Google Shape;247;p1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2" name="Shape 2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3" name="Google Shape;253;g3af01ee9cfa_0_0"/>
          <p:cNvSpPr txBox="1"/>
          <p:nvPr/>
        </p:nvSpPr>
        <p:spPr>
          <a:xfrm>
            <a:off x="1954213" y="3227294"/>
            <a:ext cx="8764500" cy="13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b="1" lang="es-ES" sz="4700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4" name="Google Shape;254;g3af01ee9cfa_0_0"/>
          <p:cNvSpPr txBox="1"/>
          <p:nvPr/>
        </p:nvSpPr>
        <p:spPr>
          <a:xfrm>
            <a:off x="187325" y="5974200"/>
            <a:ext cx="7153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Aviso legal: A publicação foi produzida com o apoio do Programa Erasmus+ da União Europeia. Os conteúdos desta página são da exclusiva responsabilidade dos parceiros e não podem, em caso algum, ser considerados como refletindo as posições da AN ou da Comissão.</a:t>
            </a:r>
            <a:endParaRPr/>
          </a:p>
        </p:txBody>
      </p:sp>
      <p:pic>
        <p:nvPicPr>
          <p:cNvPr descr="Logotipo&#10;&#10;El contenido generado por IA puede ser incorrecto." id="255" name="Google Shape;255;g3af01ee9cfa_0_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6" name="Google Shape;256;g3af01ee9cfa_0_0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Logotipo&#10;&#10;El contenido generado por IA puede ser incorrecto." id="110" name="Google Shape;11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2"/>
          <p:cNvSpPr txBox="1"/>
          <p:nvPr/>
        </p:nvSpPr>
        <p:spPr>
          <a:xfrm>
            <a:off x="2941721" y="2347573"/>
            <a:ext cx="6172200" cy="1477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GERAIS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Explorar de que forma a comunicação impacta a colaboração, as relações pessoais e a clareza emocional  e aprender a expressar-se de forma assertiva e a ouvir de forma ativa.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2" name="Google Shape;112;p2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17" name="Google Shape;117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18" name="Google Shape;118;p3"/>
          <p:cNvSpPr txBox="1"/>
          <p:nvPr/>
        </p:nvSpPr>
        <p:spPr>
          <a:xfrm>
            <a:off x="698267" y="1930126"/>
            <a:ext cx="6172200" cy="18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OBJETIVOS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ESPECÍFICOS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Compreender os elementos essenciais da comunicação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Identificar estilos de comunicação comuns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Aprender técnicas de escuta ativa e expressão clara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Usar a comunicação para criar confiança e prevenir conflitos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9" name="Google Shape;119;p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23212" y="1625154"/>
            <a:ext cx="4699000" cy="34163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1" name="Google Shape;121;p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26" name="Google Shape;126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7" name="Google Shape;127;p4"/>
          <p:cNvSpPr txBox="1"/>
          <p:nvPr/>
        </p:nvSpPr>
        <p:spPr>
          <a:xfrm>
            <a:off x="1006331" y="1951672"/>
            <a:ext cx="52539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O QUE É A COMUNICAÇÃO?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comunicação é a troca de informação, pensamentos ou sentimentos entre pessoas através de canais verbais e não verbais.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Não é apenas o que dizes, mas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como, quando e porquê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o dizes.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8" name="Google Shape;128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33561" y="1337407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29" name="Google Shape;129;p4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0" name="Google Shape;130;p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35" name="Google Shape;135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5"/>
          <p:cNvSpPr txBox="1"/>
          <p:nvPr/>
        </p:nvSpPr>
        <p:spPr>
          <a:xfrm>
            <a:off x="698267" y="1839118"/>
            <a:ext cx="6172200" cy="2221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COMUNICAÇÃO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VERBAL VS NÃO-VERBAL 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💬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Verbal: palavras faladas ou escritas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🧍 Non-verbal: gestos, postura, tom de voz, expressão facial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Mais de 90% da comunicação emocional é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não verbal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7" name="Google Shape;137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86669" y="1864545"/>
            <a:ext cx="4699000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38" name="Google Shape;138;p5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9" name="Google Shape;139;p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3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44" name="Google Shape;144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5" name="Google Shape;145;p6"/>
          <p:cNvSpPr txBox="1"/>
          <p:nvPr/>
        </p:nvSpPr>
        <p:spPr>
          <a:xfrm>
            <a:off x="1058356" y="1900690"/>
            <a:ext cx="61722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TIPOS DE ESTILOS DE COMUNICAÇÃO</a:t>
            </a:r>
            <a:endParaRPr b="1" sz="18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Passivo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– evita o conflito, prioriza os outros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Agressivo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– domina, ignora as necessidades dos outros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Assertivo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– expressa-se de forma honesta respeitando os outros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Passivo-Agressivo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– indireto, sarcástico, pouco claro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6" name="Google Shape;146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32600" y="1866900"/>
            <a:ext cx="4699000" cy="3124200"/>
          </a:xfrm>
          <a:prstGeom prst="rect">
            <a:avLst/>
          </a:prstGeom>
          <a:noFill/>
          <a:ln>
            <a:noFill/>
          </a:ln>
        </p:spPr>
      </p:pic>
      <p:sp>
        <p:nvSpPr>
          <p:cNvPr id="147" name="Google Shape;147;p6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8" name="Google Shape;148;p6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3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54" name="Google Shape;154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5" name="Google Shape;155;p7"/>
          <p:cNvSpPr txBox="1"/>
          <p:nvPr/>
        </p:nvSpPr>
        <p:spPr>
          <a:xfrm>
            <a:off x="1253598" y="1882775"/>
            <a:ext cx="5832300" cy="1836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ESTILO PASSIVO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🟡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Caracteriza-se por evitamento, silêncio e concordância sob pressão.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Muitas vezes leva a frustração e ressentimento.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🗨️ Exemplo: “O que decidires está bem.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6" name="Google Shape;156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85792" y="1774826"/>
            <a:ext cx="4699000" cy="3200400"/>
          </a:xfrm>
          <a:prstGeom prst="rect">
            <a:avLst/>
          </a:prstGeom>
          <a:noFill/>
          <a:ln>
            <a:noFill/>
          </a:ln>
        </p:spPr>
      </p:pic>
      <p:sp>
        <p:nvSpPr>
          <p:cNvPr id="157" name="Google Shape;157;p7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8" name="Google Shape;158;p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2" name="Shape 1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63" name="Google Shape;163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4" name="Google Shape;164;p8"/>
          <p:cNvSpPr txBox="1"/>
          <p:nvPr/>
        </p:nvSpPr>
        <p:spPr>
          <a:xfrm>
            <a:off x="698267" y="1971675"/>
            <a:ext cx="6172200" cy="1517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ESTILO AGRESSIVO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🔴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Comunica através de culpas, interrupções ou ameaças.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Viole os limites dos outros.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🗨️ Exemplo: “Tu claramente não sabes o que estás a fazer.”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5" name="Google Shape;165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099300" y="1337408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66" name="Google Shape;166;p8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7" name="Google Shape;167;p8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72" name="Google Shape;172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3" name="Google Shape;173;p9"/>
          <p:cNvSpPr txBox="1"/>
          <p:nvPr/>
        </p:nvSpPr>
        <p:spPr>
          <a:xfrm>
            <a:off x="1003223" y="1890675"/>
            <a:ext cx="6172200" cy="215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ESTILO ASSERTIVO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🟢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Comunicação equilibrada, respeitosa e direta.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Expressa necessidades de forma clara sem prejudicar os outros.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🗨️ Exemplo: “</a:t>
            </a:r>
            <a:r>
              <a:rPr i="1" lang="es-ES" sz="1800">
                <a:latin typeface="Corbel"/>
                <a:ea typeface="Corbel"/>
                <a:cs typeface="Corbel"/>
                <a:sym typeface="Corbel"/>
              </a:rPr>
              <a:t>Não concordo, mas gostava de ouvir o teu ponto de vista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.”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4" name="Google Shape;174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75423" y="1313962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75" name="Google Shape;175;p9"/>
          <p:cNvSpPr txBox="1"/>
          <p:nvPr/>
        </p:nvSpPr>
        <p:spPr>
          <a:xfrm>
            <a:off x="3161800" y="218575"/>
            <a:ext cx="8382600" cy="89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150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COMPETÊNCIA – COMUNICAÇÃO</a:t>
            </a: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6" name="Google Shape;176;p9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2019-04-23T12:14:49Z</dcterms:created>
  <dc:creator>I and F</dc:creator>
</cp:coreProperties>
</file>